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84" r:id="rId3"/>
    <p:sldId id="288" r:id="rId4"/>
    <p:sldId id="300" r:id="rId5"/>
    <p:sldId id="290" r:id="rId6"/>
    <p:sldId id="293" r:id="rId7"/>
    <p:sldId id="294" r:id="rId8"/>
    <p:sldId id="295" r:id="rId9"/>
    <p:sldId id="297" r:id="rId10"/>
    <p:sldId id="292" r:id="rId11"/>
    <p:sldId id="296" r:id="rId12"/>
    <p:sldId id="298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4" clrIdx="2"/>
  <p:cmAuthor id="4" name="Krzysztof Krak" initials="KK" lastIdx="1" clrIdx="3">
    <p:extLst/>
  </p:cmAuthor>
  <p:cmAuthor id="5" name="Elredor w" initials="Ew" lastIdx="2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 autoAdjust="0"/>
    <p:restoredTop sz="78605" autoAdjust="0"/>
  </p:normalViewPr>
  <p:slideViewPr>
    <p:cSldViewPr>
      <p:cViewPr varScale="1">
        <p:scale>
          <a:sx n="65" d="100"/>
          <a:sy n="65" d="100"/>
        </p:scale>
        <p:origin x="66" y="55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9863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0091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683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7936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8985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629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7147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0780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454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5225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647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37851-F5E9-43C2-808B-98F93C08E2C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4C899-A90E-4E5C-9C0E-C308330E84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97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Etos służby cywilnej</a:t>
            </a:r>
            <a:br>
              <a:rPr lang="pl-PL" dirty="0"/>
            </a:br>
            <a:r>
              <a:rPr lang="pl-PL" dirty="0"/>
              <a:t>Przywództwo</a:t>
            </a:r>
            <a:br>
              <a:rPr lang="pl-PL" dirty="0"/>
            </a:br>
            <a:r>
              <a:rPr lang="pl-PL" dirty="0"/>
              <a:t>Rola kierownika jako etycznego lidera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68714" y="58178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Etyka w ujęciu kontroli zarządczej</a:t>
            </a:r>
            <a:endParaRPr lang="pl-PL" i="1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80920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l-PL" sz="1600" dirty="0"/>
          </a:p>
          <a:p>
            <a:pPr marL="0" indent="0" algn="ctr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Zgodność (</a:t>
            </a:r>
            <a:r>
              <a:rPr lang="pl-PL" sz="2600" i="1" dirty="0" err="1">
                <a:solidFill>
                  <a:schemeClr val="tx2"/>
                </a:solidFill>
                <a:ea typeface="+mj-ea"/>
                <a:cs typeface="+mj-cs"/>
              </a:rPr>
              <a:t>compliance</a:t>
            </a: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) </a:t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1800" dirty="0">
                <a:solidFill>
                  <a:schemeClr val="tx2"/>
                </a:solidFill>
                <a:ea typeface="+mj-ea"/>
                <a:cs typeface="+mj-cs"/>
              </a:rPr>
              <a:t>w jednostkach finansów publicznych</a:t>
            </a:r>
            <a:br>
              <a:rPr lang="pl-PL" sz="18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1800" dirty="0"/>
          </a:p>
          <a:p>
            <a:pPr algn="ctr">
              <a:buAutoNum type="arabicPeriod"/>
            </a:pPr>
            <a:r>
              <a:rPr lang="pl-PL" sz="2400" dirty="0"/>
              <a:t>z przepisami prawa</a:t>
            </a:r>
          </a:p>
          <a:p>
            <a:pPr algn="ctr">
              <a:buAutoNum type="arabicPeriod"/>
            </a:pPr>
            <a:r>
              <a:rPr lang="pl-PL" sz="2400" dirty="0"/>
              <a:t>z procedurami wewnętrznymi</a:t>
            </a:r>
            <a:br>
              <a:rPr lang="pl-PL" sz="2400" dirty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000" dirty="0"/>
              <a:t>oraz</a:t>
            </a:r>
          </a:p>
          <a:p>
            <a:pPr algn="ctr">
              <a:buAutoNum type="arabicPeriod"/>
            </a:pPr>
            <a:endParaRPr lang="pl-PL" sz="2400" dirty="0"/>
          </a:p>
          <a:p>
            <a:pPr algn="ctr">
              <a:buAutoNum type="arabicPeriod"/>
            </a:pPr>
            <a:r>
              <a:rPr lang="pl-PL" sz="2400" b="1" dirty="0"/>
              <a:t>przestrzeganie i promowanie zasad etycznego postępowania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957927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5" y="575721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Etyka w ujęciu kontroli zarządczej</a:t>
            </a:r>
            <a:endParaRPr lang="pl-PL" i="1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80920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l-PL" sz="1800" dirty="0"/>
          </a:p>
        </p:txBody>
      </p:sp>
      <p:sp>
        <p:nvSpPr>
          <p:cNvPr id="3" name="Prostokąt 2"/>
          <p:cNvSpPr/>
          <p:nvPr/>
        </p:nvSpPr>
        <p:spPr>
          <a:xfrm>
            <a:off x="1285912" y="575977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200" dirty="0"/>
              <a:t>KOMUNIKAT Nr 23 MINISTRA FINANSÓW </a:t>
            </a:r>
            <a:r>
              <a:rPr lang="pl-PL" sz="1200" dirty="0" smtClean="0"/>
              <a:t> z </a:t>
            </a:r>
            <a:r>
              <a:rPr lang="pl-PL" sz="1200" dirty="0"/>
              <a:t>dnia 16 grudnia 2009 r. </a:t>
            </a:r>
          </a:p>
          <a:p>
            <a:pPr algn="r"/>
            <a:r>
              <a:rPr lang="pl-PL" sz="1200" dirty="0"/>
              <a:t>w sprawie </a:t>
            </a:r>
            <a:r>
              <a:rPr lang="pl-PL" sz="1200" dirty="0" smtClean="0"/>
              <a:t>standardów </a:t>
            </a:r>
            <a:r>
              <a:rPr lang="pl-PL" sz="1200" dirty="0"/>
              <a:t>kontroli </a:t>
            </a:r>
            <a:r>
              <a:rPr lang="pl-PL" sz="1200" dirty="0" smtClean="0"/>
              <a:t>zarządczej </a:t>
            </a:r>
            <a:r>
              <a:rPr lang="pl-PL" sz="1200" dirty="0"/>
              <a:t>dla sektora </a:t>
            </a:r>
            <a:r>
              <a:rPr lang="pl-PL" sz="1200" dirty="0" smtClean="0"/>
              <a:t>finansów publicznych</a:t>
            </a:r>
            <a:endParaRPr lang="pl-PL" dirty="0"/>
          </a:p>
        </p:txBody>
      </p:sp>
      <p:sp>
        <p:nvSpPr>
          <p:cNvPr id="6" name="Zaokrąglony prostokąt 5" title="Tekst w ramce"/>
          <p:cNvSpPr/>
          <p:nvPr/>
        </p:nvSpPr>
        <p:spPr>
          <a:xfrm>
            <a:off x="781857" y="1376537"/>
            <a:ext cx="7488831" cy="61209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2400" b="1" dirty="0">
                <a:solidFill>
                  <a:schemeClr val="tx1"/>
                </a:solidFill>
              </a:rPr>
              <a:t>Przestrzeganie wartości etycznych 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7" name="Zaokrąglony prostokąt 6" title="Tekst w ramce"/>
          <p:cNvSpPr/>
          <p:nvPr/>
        </p:nvSpPr>
        <p:spPr>
          <a:xfrm>
            <a:off x="4667343" y="4130919"/>
            <a:ext cx="3642230" cy="132887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>
                <a:solidFill>
                  <a:schemeClr val="tx1"/>
                </a:solidFill>
              </a:rPr>
              <a:t>powinny </a:t>
            </a:r>
            <a:r>
              <a:rPr lang="pl-PL" sz="1600" b="1" dirty="0">
                <a:solidFill>
                  <a:schemeClr val="tx1"/>
                </a:solidFill>
              </a:rPr>
              <a:t>wspierać i promować </a:t>
            </a:r>
            <a:r>
              <a:rPr lang="pl-PL" sz="1600" dirty="0">
                <a:solidFill>
                  <a:schemeClr val="tx1"/>
                </a:solidFill>
              </a:rPr>
              <a:t>przestrzeganie wartości </a:t>
            </a:r>
            <a:r>
              <a:rPr lang="pl-PL" sz="1600" dirty="0" smtClean="0">
                <a:solidFill>
                  <a:schemeClr val="tx1"/>
                </a:solidFill>
              </a:rPr>
              <a:t>etycznych, </a:t>
            </a:r>
            <a:r>
              <a:rPr lang="pl-PL" sz="1600" dirty="0">
                <a:solidFill>
                  <a:schemeClr val="tx1"/>
                </a:solidFill>
              </a:rPr>
              <a:t>dając </a:t>
            </a:r>
            <a:r>
              <a:rPr lang="pl-PL" sz="1600" b="1" dirty="0">
                <a:solidFill>
                  <a:schemeClr val="tx1"/>
                </a:solidFill>
              </a:rPr>
              <a:t>dobry przykład </a:t>
            </a:r>
            <a:r>
              <a:rPr lang="pl-PL" sz="1600" dirty="0">
                <a:solidFill>
                  <a:schemeClr val="tx1"/>
                </a:solidFill>
              </a:rPr>
              <a:t>codziennym postępowaniem i podejmowanymi decyzjami</a:t>
            </a:r>
          </a:p>
        </p:txBody>
      </p:sp>
      <p:sp>
        <p:nvSpPr>
          <p:cNvPr id="9" name="Zaokrąglony prostokąt 8" title="Tekst w ramce"/>
          <p:cNvSpPr/>
          <p:nvPr/>
        </p:nvSpPr>
        <p:spPr>
          <a:xfrm>
            <a:off x="781857" y="4130919"/>
            <a:ext cx="3706700" cy="132887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>
                <a:solidFill>
                  <a:schemeClr val="tx1"/>
                </a:solidFill>
              </a:rPr>
              <a:t>powinny </a:t>
            </a:r>
            <a:r>
              <a:rPr lang="pl-PL" sz="1600" dirty="0">
                <a:solidFill>
                  <a:schemeClr val="tx1"/>
                </a:solidFill>
              </a:rPr>
              <a:t>być </a:t>
            </a:r>
            <a:r>
              <a:rPr lang="pl-PL" sz="1600" b="1" dirty="0" smtClean="0">
                <a:solidFill>
                  <a:schemeClr val="tx1"/>
                </a:solidFill>
              </a:rPr>
              <a:t>świadome </a:t>
            </a:r>
            <a:r>
              <a:rPr lang="pl-PL" sz="1600" b="1" dirty="0">
                <a:solidFill>
                  <a:schemeClr val="tx1"/>
                </a:solidFill>
              </a:rPr>
              <a:t>wartości </a:t>
            </a:r>
            <a:r>
              <a:rPr lang="pl-PL" sz="1600" dirty="0">
                <a:solidFill>
                  <a:schemeClr val="tx1"/>
                </a:solidFill>
              </a:rPr>
              <a:t>etycznych przyjętych w jednostce i </a:t>
            </a:r>
            <a:r>
              <a:rPr lang="pl-PL" sz="1600" b="1" dirty="0">
                <a:solidFill>
                  <a:schemeClr val="tx1"/>
                </a:solidFill>
              </a:rPr>
              <a:t>przestrzegać ich </a:t>
            </a:r>
            <a:r>
              <a:rPr lang="pl-PL" sz="1600" dirty="0">
                <a:solidFill>
                  <a:schemeClr val="tx1"/>
                </a:solidFill>
              </a:rPr>
              <a:t>przy wykonywaniu powierzonych </a:t>
            </a:r>
            <a:r>
              <a:rPr lang="pl-PL" sz="1600" dirty="0" smtClean="0">
                <a:solidFill>
                  <a:schemeClr val="tx1"/>
                </a:solidFill>
              </a:rPr>
              <a:t>zadań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1" name="Strzałka w dół 10" title="Strzałka w dół"/>
          <p:cNvSpPr/>
          <p:nvPr/>
        </p:nvSpPr>
        <p:spPr>
          <a:xfrm>
            <a:off x="3995936" y="1995650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Zaokrąglony prostokąt 11" title="Tekst w ramce"/>
          <p:cNvSpPr/>
          <p:nvPr/>
        </p:nvSpPr>
        <p:spPr>
          <a:xfrm>
            <a:off x="820742" y="2760038"/>
            <a:ext cx="7488831" cy="50699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OSOBY ZARZĄDZAJĄCE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3" name="Strzałka w dół 12" title="Strzałka w dół"/>
          <p:cNvSpPr/>
          <p:nvPr/>
        </p:nvSpPr>
        <p:spPr>
          <a:xfrm>
            <a:off x="2095147" y="3372641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 title="Strzałka w dół"/>
          <p:cNvSpPr/>
          <p:nvPr/>
        </p:nvSpPr>
        <p:spPr>
          <a:xfrm>
            <a:off x="5948398" y="3353847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97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Etos służby cywilnej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9679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/>
              <a:t>Styl życia oparty na zasadach </a:t>
            </a:r>
            <a:br>
              <a:rPr lang="pl-PL" sz="3200" dirty="0"/>
            </a:br>
            <a:r>
              <a:rPr lang="pl-PL" sz="3200" dirty="0" smtClean="0"/>
              <a:t>etycznych </a:t>
            </a:r>
            <a:r>
              <a:rPr lang="pl-PL" sz="3200" dirty="0"/>
              <a:t>oraz sposobie postępowania, które </a:t>
            </a:r>
            <a:r>
              <a:rPr lang="pl-PL" sz="3200" dirty="0" smtClean="0"/>
              <a:t>tworzą system </a:t>
            </a:r>
            <a:r>
              <a:rPr lang="pl-PL" sz="3200" dirty="0"/>
              <a:t>obyczajów i dobrych zachowań, kreujących dobre postawy </a:t>
            </a:r>
            <a:br>
              <a:rPr lang="pl-PL" sz="3200" dirty="0"/>
            </a:br>
            <a:endParaRPr lang="pl-PL" sz="3200" dirty="0" smtClean="0"/>
          </a:p>
          <a:p>
            <a:pPr marL="0" indent="0" algn="ctr">
              <a:buNone/>
            </a:pPr>
            <a:endParaRPr lang="pl-PL" sz="3200" dirty="0"/>
          </a:p>
          <a:p>
            <a:pPr lvl="0"/>
            <a:endParaRPr lang="pl-PL" sz="3200" dirty="0"/>
          </a:p>
          <a:p>
            <a:pPr marL="0" lvl="0" indent="0" algn="ctr">
              <a:buNone/>
            </a:pPr>
            <a:r>
              <a:rPr lang="pl-PL" sz="2400" dirty="0"/>
              <a:t>Zbiór wzorców zachowań w służbie publicznej, </a:t>
            </a:r>
            <a:br>
              <a:rPr lang="pl-PL" sz="2400" dirty="0"/>
            </a:br>
            <a:r>
              <a:rPr lang="pl-PL" sz="2400" dirty="0"/>
              <a:t>w pracy </a:t>
            </a:r>
            <a:r>
              <a:rPr lang="pl-PL" sz="2400" dirty="0" smtClean="0"/>
              <a:t>(w urzędzie)</a:t>
            </a:r>
            <a:endParaRPr lang="pl-PL" sz="2400" dirty="0"/>
          </a:p>
          <a:p>
            <a:pPr marL="0" indent="0">
              <a:buNone/>
            </a:pPr>
            <a:endParaRPr lang="pl-PL" sz="2600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grpSp>
        <p:nvGrpSpPr>
          <p:cNvPr id="5" name="Grupa 4" title="Strzałka w dół"/>
          <p:cNvGrpSpPr/>
          <p:nvPr/>
        </p:nvGrpSpPr>
        <p:grpSpPr>
          <a:xfrm>
            <a:off x="3794470" y="3859905"/>
            <a:ext cx="1555060" cy="1080120"/>
            <a:chOff x="3039266" y="1475"/>
            <a:chExt cx="1843092" cy="1843092"/>
          </a:xfrm>
        </p:grpSpPr>
        <p:sp>
          <p:nvSpPr>
            <p:cNvPr id="6" name="Strzałka w dół 5"/>
            <p:cNvSpPr/>
            <p:nvPr/>
          </p:nvSpPr>
          <p:spPr>
            <a:xfrm>
              <a:off x="3039266" y="1475"/>
              <a:ext cx="1843092" cy="1843092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trzałka w dół 4"/>
            <p:cNvSpPr/>
            <p:nvPr/>
          </p:nvSpPr>
          <p:spPr>
            <a:xfrm>
              <a:off x="3500039" y="1475"/>
              <a:ext cx="921546" cy="15205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912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6" y="620688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Elementy etosu służby cywilnej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17008356-CB35-48EE-A771-D461616A7BD0}"/>
              </a:ext>
            </a:extLst>
          </p:cNvPr>
          <p:cNvSpPr/>
          <p:nvPr/>
        </p:nvSpPr>
        <p:spPr>
          <a:xfrm>
            <a:off x="597876" y="1167705"/>
            <a:ext cx="79345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służebność</a:t>
            </a:r>
            <a:r>
              <a:rPr lang="pl-PL" sz="2400" dirty="0"/>
              <a:t> wobec obywateli i państwa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rzetelność</a:t>
            </a:r>
            <a:r>
              <a:rPr lang="pl-PL" sz="2400" dirty="0"/>
              <a:t>, sumienność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aktywne</a:t>
            </a:r>
            <a:r>
              <a:rPr lang="pl-PL" sz="2400" dirty="0"/>
              <a:t> realizowanie obowiązków, z najlepszą wolą i w interesie społecznym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twórcze</a:t>
            </a:r>
            <a:r>
              <a:rPr lang="pl-PL" sz="2400" dirty="0"/>
              <a:t> podejmowanie zadań, nieograniczające się jedynie do przestrzegania przepisów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poszanowanie</a:t>
            </a:r>
            <a:r>
              <a:rPr lang="pl-PL" sz="2400" dirty="0"/>
              <a:t> </a:t>
            </a:r>
            <a:r>
              <a:rPr lang="pl-PL" sz="2400" b="1" dirty="0"/>
              <a:t>godności</a:t>
            </a:r>
            <a:r>
              <a:rPr lang="pl-PL" sz="2400" dirty="0"/>
              <a:t> klientów urzędu podwładnych, współpracowników i przełożonych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profesjonalizm</a:t>
            </a:r>
            <a:endParaRPr lang="pl-PL" sz="24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neutralność polityczna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986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32710" y="679409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</a:t>
            </a:r>
            <a:r>
              <a:rPr lang="pl-PL" dirty="0" smtClean="0"/>
              <a:t>korpusu służby cywilnej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23528" y="1336982"/>
            <a:ext cx="4176464" cy="49717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>godnego zachowania</a:t>
            </a:r>
          </a:p>
          <a:p>
            <a:pPr marL="0" indent="0">
              <a:buNone/>
            </a:pPr>
            <a:endParaRPr lang="pl-PL" sz="2000" dirty="0"/>
          </a:p>
          <a:p>
            <a:r>
              <a:rPr lang="pl-PL" sz="2400" b="1" dirty="0"/>
              <a:t>poszanowanie</a:t>
            </a:r>
            <a:r>
              <a:rPr lang="pl-PL" sz="2400" dirty="0"/>
              <a:t> godności podwładnych, kolegów i przełożonych</a:t>
            </a:r>
          </a:p>
          <a:p>
            <a:r>
              <a:rPr lang="pl-PL" sz="2400" b="1" dirty="0"/>
              <a:t>zapobieganie</a:t>
            </a:r>
            <a:r>
              <a:rPr lang="pl-PL" sz="2400" dirty="0"/>
              <a:t> powstawaniu konfliktów w pracy</a:t>
            </a:r>
          </a:p>
          <a:p>
            <a:r>
              <a:rPr lang="pl-PL" sz="2400" b="1" dirty="0"/>
              <a:t>unikanie</a:t>
            </a:r>
            <a:r>
              <a:rPr lang="pl-PL" sz="2400" dirty="0"/>
              <a:t> niepożądanych zachowań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716016" y="1412776"/>
            <a:ext cx="4104456" cy="504056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000" dirty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br>
              <a:rPr lang="pl-PL" sz="40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4000" dirty="0">
                <a:solidFill>
                  <a:schemeClr val="tx2"/>
                </a:solidFill>
                <a:ea typeface="+mj-ea"/>
                <a:cs typeface="+mj-cs"/>
              </a:rPr>
              <a:t>służby publicznej </a:t>
            </a: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r>
              <a:rPr lang="pl-PL" sz="3400" b="1" dirty="0"/>
              <a:t>służebny charakter </a:t>
            </a:r>
            <a:r>
              <a:rPr lang="pl-PL" sz="3400" dirty="0"/>
              <a:t>pracy wobec obywateli</a:t>
            </a:r>
          </a:p>
          <a:p>
            <a:r>
              <a:rPr lang="pl-PL" sz="3400" b="1" dirty="0"/>
              <a:t>służba</a:t>
            </a:r>
            <a:r>
              <a:rPr lang="pl-PL" sz="3400" dirty="0"/>
              <a:t> państwu</a:t>
            </a:r>
          </a:p>
          <a:p>
            <a:r>
              <a:rPr lang="pl-PL" sz="3400" b="1" dirty="0"/>
              <a:t>współtworzenie</a:t>
            </a:r>
            <a:r>
              <a:rPr lang="pl-PL" sz="3400" dirty="0"/>
              <a:t> wizerunku służby cywilnej</a:t>
            </a:r>
          </a:p>
          <a:p>
            <a:r>
              <a:rPr lang="pl-PL" sz="3400" b="1" dirty="0"/>
              <a:t>działanie dla dobra</a:t>
            </a:r>
            <a:r>
              <a:rPr lang="pl-PL" sz="3400" dirty="0"/>
              <a:t> wspólnego obywateli</a:t>
            </a:r>
          </a:p>
          <a:p>
            <a:r>
              <a:rPr lang="pl-PL" sz="3400" b="1" dirty="0"/>
              <a:t>nieuchylanie się </a:t>
            </a:r>
            <a:r>
              <a:rPr lang="pl-PL" sz="3400" dirty="0"/>
              <a:t>od podejmowania trudnych decyzji oraz odpowiedzialności</a:t>
            </a:r>
          </a:p>
        </p:txBody>
      </p:sp>
    </p:spTree>
    <p:extLst>
      <p:ext uri="{BB962C8B-B14F-4D97-AF65-F5344CB8AC3E}">
        <p14:creationId xmlns:p14="http://schemas.microsoft.com/office/powerpoint/2010/main" val="179616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Katalog postaw kierownika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80920" cy="496795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PROMOWANIE</a:t>
            </a:r>
            <a:r>
              <a:rPr lang="pl-PL" sz="2400" dirty="0"/>
              <a:t> 	poszanowania prawa i kultury zaufania 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KOMUNIKACJA</a:t>
            </a:r>
            <a:r>
              <a:rPr lang="pl-PL" sz="2400" dirty="0"/>
              <a:t> 	z pracownikami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WSPIERANIE</a:t>
            </a:r>
            <a:r>
              <a:rPr lang="pl-PL" sz="2400" dirty="0"/>
              <a:t> 	w realizacji celów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INSPIROWANIE</a:t>
            </a:r>
            <a:r>
              <a:rPr lang="pl-PL" sz="2400" dirty="0"/>
              <a:t> 	(zachęcanie) do działań 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PROMOWANIE</a:t>
            </a:r>
            <a:r>
              <a:rPr lang="pl-PL" sz="2400" dirty="0"/>
              <a:t> 	rozwoju pracowników 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OTWARTOŚĆ</a:t>
            </a:r>
            <a:r>
              <a:rPr lang="pl-PL" sz="2400" dirty="0"/>
              <a:t> 	na konstruktywną krytykę 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NAGRADZANIE</a:t>
            </a:r>
            <a:r>
              <a:rPr lang="pl-PL" sz="2400" dirty="0"/>
              <a:t> 	wysiłków w pracy </a:t>
            </a:r>
          </a:p>
          <a:p>
            <a:pPr>
              <a:lnSpc>
                <a:spcPct val="120000"/>
              </a:lnSpc>
              <a:tabLst>
                <a:tab pos="2576513" algn="l"/>
              </a:tabLst>
            </a:pPr>
            <a:r>
              <a:rPr lang="pl-PL" sz="2400" b="1" dirty="0"/>
              <a:t>REAGOWANIE</a:t>
            </a:r>
            <a:r>
              <a:rPr lang="pl-PL" sz="2400" dirty="0"/>
              <a:t> 	na potrzeby i sytuację pracowników </a:t>
            </a:r>
          </a:p>
          <a:p>
            <a:pPr lvl="1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617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Rola przełożonego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80920" cy="496795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Sposoby kształtowania właściwych postaw</a:t>
            </a:r>
          </a:p>
          <a:p>
            <a:pPr marL="0" indent="0">
              <a:buNone/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400" dirty="0"/>
              <a:t>1. Etyczne przywództwo </a:t>
            </a:r>
            <a:r>
              <a:rPr lang="mr-IN" sz="2400" dirty="0"/>
              <a:t>–</a:t>
            </a:r>
            <a:r>
              <a:rPr lang="pl-PL" sz="2400" dirty="0"/>
              <a:t> </a:t>
            </a:r>
            <a:br>
              <a:rPr lang="pl-PL" sz="2400" dirty="0"/>
            </a:br>
            <a:r>
              <a:rPr lang="pl-PL" sz="2400" dirty="0"/>
              <a:t>	</a:t>
            </a:r>
            <a:r>
              <a:rPr lang="pl-PL" sz="2400" dirty="0" smtClean="0"/>
              <a:t>„</a:t>
            </a:r>
            <a:r>
              <a:rPr lang="pl-PL" sz="2400" dirty="0" err="1" smtClean="0"/>
              <a:t>tone</a:t>
            </a:r>
            <a:r>
              <a:rPr lang="pl-PL" sz="2400" dirty="0" smtClean="0"/>
              <a:t> </a:t>
            </a:r>
            <a:r>
              <a:rPr lang="pl-PL" sz="2400" dirty="0"/>
              <a:t>from the top” </a:t>
            </a:r>
            <a:r>
              <a:rPr lang="mr-IN" sz="2400" dirty="0"/>
              <a:t>–</a:t>
            </a:r>
            <a:r>
              <a:rPr lang="pl-PL" sz="2400" dirty="0"/>
              <a:t> pozytywny przykład z góry</a:t>
            </a:r>
          </a:p>
          <a:p>
            <a:pPr marL="0" indent="0">
              <a:buNone/>
            </a:pPr>
            <a:endParaRPr lang="pl-PL" sz="2400" dirty="0"/>
          </a:p>
          <a:p>
            <a:pPr marL="3208338" indent="-3208338">
              <a:buNone/>
            </a:pPr>
            <a:r>
              <a:rPr lang="pl-PL" sz="2400" dirty="0"/>
              <a:t>2. Reagowanie na nieprawidłowości</a:t>
            </a:r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Reagujemy </a:t>
            </a:r>
            <a:r>
              <a:rPr lang="pl-PL" sz="2400" dirty="0"/>
              <a:t>na każde symptomy nieprawidłowości, co nie </a:t>
            </a:r>
            <a:r>
              <a:rPr lang="pl-PL" sz="2400" dirty="0" smtClean="0"/>
              <a:t>	musi zawsze </a:t>
            </a:r>
            <a:r>
              <a:rPr lang="pl-PL" sz="2400" dirty="0"/>
              <a:t>oznaczać wyciągania </a:t>
            </a:r>
            <a:r>
              <a:rPr lang="pl-PL" sz="2400" dirty="0" smtClean="0"/>
              <a:t>konsekwencji.</a:t>
            </a:r>
            <a:endParaRPr lang="pl-PL" sz="2400" dirty="0"/>
          </a:p>
          <a:p>
            <a:pPr marL="0" indent="0">
              <a:buNone/>
            </a:pPr>
            <a:r>
              <a:rPr lang="pl-PL" sz="2400" dirty="0"/>
              <a:t> </a:t>
            </a:r>
          </a:p>
          <a:p>
            <a:pPr marL="0" indent="0">
              <a:buNone/>
            </a:pPr>
            <a:r>
              <a:rPr lang="pl-PL" sz="2400" dirty="0" smtClean="0"/>
              <a:t>	Tolerowanie </a:t>
            </a:r>
            <a:r>
              <a:rPr lang="pl-PL" sz="2400" dirty="0"/>
              <a:t>drobnych nieprawidłowości rozzuchwala </a:t>
            </a:r>
            <a:r>
              <a:rPr lang="pl-PL" sz="2400" dirty="0" smtClean="0"/>
              <a:t>	i</a:t>
            </a:r>
            <a:r>
              <a:rPr lang="pl-PL" sz="2400" dirty="0"/>
              <a:t> zachęca </a:t>
            </a:r>
            <a:r>
              <a:rPr lang="pl-PL" sz="2400" dirty="0" smtClean="0"/>
              <a:t>do</a:t>
            </a:r>
            <a:r>
              <a:rPr lang="pl-PL" sz="2400" dirty="0"/>
              <a:t> popełniania poważniejszych </a:t>
            </a:r>
            <a:r>
              <a:rPr lang="pl-PL" sz="2400" dirty="0" smtClean="0"/>
              <a:t>nadużyć. 	</a:t>
            </a:r>
          </a:p>
          <a:p>
            <a:pPr marL="0" indent="0">
              <a:buNone/>
            </a:pPr>
            <a:r>
              <a:rPr lang="pl-PL" sz="2400" dirty="0" smtClean="0"/>
              <a:t>	Zawsze </a:t>
            </a:r>
            <a:r>
              <a:rPr lang="pl-PL" sz="2400" dirty="0"/>
              <a:t>należy wskazywać, że takie zachowanie nie jest </a:t>
            </a:r>
            <a:r>
              <a:rPr lang="pl-PL" sz="2400" dirty="0" smtClean="0"/>
              <a:t>	akceptowane</a:t>
            </a:r>
            <a:endParaRPr lang="pl-PL" sz="2400" dirty="0"/>
          </a:p>
          <a:p>
            <a:pPr marL="3208338" indent="-3208338">
              <a:buNone/>
              <a:tabLst>
                <a:tab pos="887413" algn="l"/>
              </a:tabLst>
            </a:pPr>
            <a:endParaRPr lang="pl-PL" sz="2400" dirty="0"/>
          </a:p>
          <a:p>
            <a:pPr marL="0" indent="0">
              <a:buNone/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400" dirty="0">
              <a:solidFill>
                <a:schemeClr val="tx2"/>
              </a:solidFill>
              <a:ea typeface="+mj-ea"/>
              <a:cs typeface="+mj-cs"/>
            </a:endParaRPr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08720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Postawa kierownictwa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35292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4475" indent="-1514475">
              <a:buNone/>
              <a:tabLst>
                <a:tab pos="1816100" algn="l"/>
              </a:tabLst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pasywna</a:t>
            </a:r>
            <a:r>
              <a:rPr lang="pl-PL" sz="2400" dirty="0"/>
              <a:t> 	– 	bierna postawa wobec naruszeń zasad etyki,</a:t>
            </a:r>
          </a:p>
          <a:p>
            <a:pPr marL="1514475" indent="-1514475">
              <a:buNone/>
              <a:tabLst>
                <a:tab pos="1816100" algn="l"/>
              </a:tabLst>
            </a:pPr>
            <a:r>
              <a:rPr lang="pl-PL" sz="2400" dirty="0"/>
              <a:t>		brak działań promujących zachowania etyczne,</a:t>
            </a:r>
            <a:br>
              <a:rPr lang="pl-PL" sz="2400" dirty="0"/>
            </a:br>
            <a:r>
              <a:rPr lang="pl-PL" sz="2400" dirty="0"/>
              <a:t>	</a:t>
            </a:r>
            <a:r>
              <a:rPr lang="pl-PL" sz="1700" dirty="0"/>
              <a:t>(nie są ważne dla sprawnego działania administracji i osiągania celów) </a:t>
            </a:r>
          </a:p>
          <a:p>
            <a:pPr marL="1514475" indent="-1514475">
              <a:buNone/>
            </a:pPr>
            <a:endParaRPr lang="pl-PL" sz="1700" dirty="0"/>
          </a:p>
          <a:p>
            <a:pPr marL="1514475" indent="-1514475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reaktywna</a:t>
            </a:r>
            <a:r>
              <a:rPr lang="pl-PL" sz="2400" dirty="0"/>
              <a:t> 	– 	reagowanie na występujące naruszenia zasad etyki,</a:t>
            </a:r>
          </a:p>
          <a:p>
            <a:pPr marL="1514475" indent="-1514475">
              <a:buNone/>
            </a:pPr>
            <a:r>
              <a:rPr lang="pl-PL" sz="2400" dirty="0"/>
              <a:t>		brak działań promujących zachowania etyczne,</a:t>
            </a:r>
            <a:br>
              <a:rPr lang="pl-PL" sz="2400" dirty="0"/>
            </a:br>
            <a:endParaRPr lang="pl-PL" sz="2400" dirty="0"/>
          </a:p>
          <a:p>
            <a:pPr marL="1514475" indent="-1514475">
              <a:buNone/>
              <a:tabLst>
                <a:tab pos="1816100" algn="l"/>
              </a:tabLst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aktywna</a:t>
            </a:r>
            <a:r>
              <a:rPr lang="pl-PL" sz="2400" dirty="0"/>
              <a:t> 	–	reagowanie na każdy przypadek naruszeń 	</a:t>
            </a:r>
            <a:r>
              <a:rPr lang="pl-PL" sz="1700" dirty="0"/>
              <a:t>(„niezamiatanie pod dywan”),</a:t>
            </a:r>
            <a:br>
              <a:rPr lang="pl-PL" sz="1700" dirty="0"/>
            </a:br>
            <a:r>
              <a:rPr lang="pl-PL" sz="2400" dirty="0"/>
              <a:t>	podejmowanie własnych działań promujących 	zachowania etyczne</a:t>
            </a:r>
            <a:endParaRPr lang="pl-PL" dirty="0"/>
          </a:p>
          <a:p>
            <a:pPr marL="457200" lvl="1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2406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69885" y="605518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Efektywne rządzenie </a:t>
            </a:r>
            <a:r>
              <a:rPr lang="pl-PL" dirty="0"/>
              <a:t>(</a:t>
            </a:r>
            <a:r>
              <a:rPr lang="pl-PL" i="1" dirty="0" err="1"/>
              <a:t>good</a:t>
            </a:r>
            <a:r>
              <a:rPr lang="pl-PL" i="1" dirty="0"/>
              <a:t> </a:t>
            </a:r>
            <a:r>
              <a:rPr lang="pl-PL" i="1" dirty="0" err="1" smtClean="0"/>
              <a:t>governance</a:t>
            </a:r>
            <a:r>
              <a:rPr lang="pl-PL" dirty="0"/>
              <a:t>)</a:t>
            </a:r>
            <a:r>
              <a:rPr lang="pl-PL" i="1" dirty="0"/>
              <a:t>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208912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Etyka jako filar dobrego rządzenia</a:t>
            </a:r>
          </a:p>
          <a:p>
            <a:pPr marL="0" indent="0">
              <a:buNone/>
            </a:pPr>
            <a:r>
              <a:rPr lang="pl-PL" sz="1600" dirty="0"/>
              <a:t> </a:t>
            </a:r>
          </a:p>
          <a:p>
            <a:r>
              <a:rPr lang="pl-PL" sz="2400" dirty="0"/>
              <a:t>decyzje i działania oparte na:</a:t>
            </a:r>
            <a:br>
              <a:rPr lang="pl-PL" sz="2400" dirty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/>
              <a:t>- angażowaniu wszystkich zainteresowanych stron,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- praworządności,</a:t>
            </a:r>
            <a:br>
              <a:rPr lang="pl-PL" sz="2400" dirty="0" smtClean="0"/>
            </a:br>
            <a:r>
              <a:rPr lang="pl-PL" sz="2400" dirty="0" smtClean="0"/>
              <a:t>- przejrzystości,</a:t>
            </a:r>
            <a:br>
              <a:rPr lang="pl-PL" sz="2400" dirty="0" smtClean="0"/>
            </a:br>
            <a:r>
              <a:rPr lang="pl-PL" sz="2400" dirty="0" smtClean="0"/>
              <a:t>- realizacji zadań i potrzeb społecznych,</a:t>
            </a:r>
            <a:br>
              <a:rPr lang="pl-PL" sz="2400" dirty="0" smtClean="0"/>
            </a:br>
            <a:r>
              <a:rPr lang="pl-PL" sz="2400" dirty="0"/>
              <a:t>- dążeniu do konsensusu,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- efektywności,</a:t>
            </a:r>
            <a:br>
              <a:rPr lang="pl-PL" sz="2400" dirty="0" smtClean="0"/>
            </a:br>
            <a:r>
              <a:rPr lang="pl-PL" sz="2400" dirty="0" smtClean="0"/>
              <a:t>- odpowiedzialności wobec obywateli,</a:t>
            </a:r>
            <a:br>
              <a:rPr lang="pl-PL" sz="2400" dirty="0" smtClean="0"/>
            </a:br>
            <a:r>
              <a:rPr lang="pl-PL" sz="2400" dirty="0" smtClean="0"/>
              <a:t>- uwzględnianiu głosów mniejszości.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950145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Cel kontroli zarządczej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8352928" cy="496795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l-PL" sz="3200" dirty="0"/>
          </a:p>
          <a:p>
            <a:pPr marL="0" indent="0" algn="ctr">
              <a:buNone/>
            </a:pP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Jednym z celów kontroli zarządczej jest </a:t>
            </a:r>
            <a:b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2400" dirty="0">
                <a:solidFill>
                  <a:schemeClr val="tx2"/>
                </a:solidFill>
                <a:ea typeface="+mj-ea"/>
                <a:cs typeface="+mj-cs"/>
              </a:rPr>
              <a:t>w szczególności zapewnienie</a:t>
            </a:r>
            <a:endParaRPr lang="pl-PL" sz="3200" dirty="0"/>
          </a:p>
          <a:p>
            <a:pPr marL="0" indent="0" algn="ctr">
              <a:buNone/>
            </a:pPr>
            <a:r>
              <a:rPr lang="pl-PL" sz="3200" dirty="0"/>
              <a:t/>
            </a:r>
            <a:br>
              <a:rPr lang="pl-PL" sz="3200" dirty="0"/>
            </a:br>
            <a:r>
              <a:rPr lang="pl-PL" sz="3200" dirty="0"/>
              <a:t>…przestrzegania i promowania zasad etycznego postępowania… </a:t>
            </a:r>
          </a:p>
          <a:p>
            <a:pPr marL="0" indent="0" algn="ctr">
              <a:buNone/>
            </a:pPr>
            <a:endParaRPr lang="pl-PL" sz="3200" dirty="0"/>
          </a:p>
          <a:p>
            <a:pPr marL="0" indent="0" algn="ctr">
              <a:buNone/>
            </a:pPr>
            <a:endParaRPr lang="pl-PL" sz="3200" dirty="0"/>
          </a:p>
          <a:p>
            <a:pPr marL="0" indent="0" algn="ctr">
              <a:buNone/>
            </a:pPr>
            <a:endParaRPr lang="pl-PL" sz="3200" dirty="0"/>
          </a:p>
          <a:p>
            <a:pPr marL="0" indent="0" algn="ctr">
              <a:buNone/>
            </a:pPr>
            <a:endParaRPr lang="pl-PL" sz="1400" dirty="0"/>
          </a:p>
          <a:p>
            <a:pPr marL="0" indent="0" algn="r">
              <a:buNone/>
            </a:pPr>
            <a:r>
              <a:rPr lang="pl-PL" sz="1200" i="1" dirty="0"/>
              <a:t>Art. 68 ust 2 pkt 5, ustawa z dnia 27 sierpnia 2009 r. o finansach publicznych  </a:t>
            </a:r>
          </a:p>
        </p:txBody>
      </p:sp>
    </p:spTree>
    <p:extLst>
      <p:ext uri="{BB962C8B-B14F-4D97-AF65-F5344CB8AC3E}">
        <p14:creationId xmlns:p14="http://schemas.microsoft.com/office/powerpoint/2010/main" val="60004670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479</TotalTime>
  <Words>546</Words>
  <Application>Microsoft Office PowerPoint</Application>
  <PresentationFormat>Pokaz na ekranie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Motyw pakietu Office</vt:lpstr>
      <vt:lpstr>Projekt niestandardowy</vt:lpstr>
      <vt:lpstr>Etos służby cywilnej Przywództwo Rola kierownika jako etycznego lidera</vt:lpstr>
      <vt:lpstr>Etos służby cywilnej</vt:lpstr>
      <vt:lpstr>Elementy etosu służby cywilnej</vt:lpstr>
      <vt:lpstr>Z zasad etyki korpusu służby cywilnej</vt:lpstr>
      <vt:lpstr>Katalog postaw kierownika</vt:lpstr>
      <vt:lpstr>Rola przełożonego</vt:lpstr>
      <vt:lpstr>Postawa kierownictwa</vt:lpstr>
      <vt:lpstr>Efektywne rządzenie (good governance) </vt:lpstr>
      <vt:lpstr>Cel kontroli zarządczej</vt:lpstr>
      <vt:lpstr>Etyka w ujęciu kontroli zarządczej</vt:lpstr>
      <vt:lpstr>Etyka w ujęciu kontroli zarządczej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79</cp:revision>
  <dcterms:created xsi:type="dcterms:W3CDTF">2017-10-06T08:02:32Z</dcterms:created>
  <dcterms:modified xsi:type="dcterms:W3CDTF">2023-07-19T09:36:00Z</dcterms:modified>
</cp:coreProperties>
</file>